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60" r:id="rId4"/>
    <p:sldId id="263" r:id="rId5"/>
    <p:sldId id="261" r:id="rId6"/>
    <p:sldId id="257" r:id="rId7"/>
    <p:sldId id="262" r:id="rId8"/>
    <p:sldId id="264" r:id="rId9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6086" autoAdjust="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4CC5353-9205-C32C-4196-7FB0DB40E3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Fall 2022 Gospel Meeting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937A6D-9CEC-9FE6-EACB-EBF221A3B8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10/23/2022 am class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16FFDD-98D7-306B-3FD1-F8330DCF22E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Chris Simmons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EE030F-5644-7DDF-AB31-C427BF7454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626CC38C-6ACE-430F-9F12-E95D9F73D3A6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601404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/>
              <a:t>Fall 2022 Gospel Meeting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10/23/2022 am class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Chris Simmons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80F35BD2-61E0-410B-8C23-9244ACEB5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8322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3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Clergy</a:t>
            </a:r>
            <a:r>
              <a:rPr lang="en-US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en-US" sz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group ordained to perform pastoral or sacerdotal functions in a Christian church</a:t>
            </a:r>
          </a:p>
          <a:p>
            <a:pPr algn="l"/>
            <a:r>
              <a:rPr lang="en-US" sz="13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Laity</a:t>
            </a:r>
            <a:r>
              <a:rPr lang="en-US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en-US" sz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people of a religious faith as distinguished from its clergy</a:t>
            </a:r>
          </a:p>
          <a:p>
            <a:r>
              <a:rPr lang="en-US" sz="13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Exodus 29:9; 1 Peter 2:4, 9-10; Romans 12:1-2</a:t>
            </a:r>
          </a:p>
          <a:p>
            <a:endParaRPr lang="en-US" sz="1300" dirty="0"/>
          </a:p>
          <a:p>
            <a:pPr algn="l"/>
            <a:r>
              <a:rPr lang="en-US" sz="13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Clericalism Defined: </a:t>
            </a:r>
            <a:r>
              <a:rPr lang="en-US" sz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policy of maintaining or increasing the power of a religious hierarchy</a:t>
            </a:r>
          </a:p>
          <a:p>
            <a:pPr algn="l"/>
            <a:r>
              <a:rPr lang="en-US" sz="1300" b="1" dirty="0">
                <a:solidFill>
                  <a:srgbClr val="FFFF00"/>
                </a:solidFill>
              </a:rPr>
              <a:t>Problem: </a:t>
            </a:r>
            <a:r>
              <a:rPr lang="en-US" sz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the difference between clergy and laity becomes more pronounced, the importance of devotion and consecrated living on the part of the laity is deemphasized</a:t>
            </a:r>
            <a:endParaRPr lang="en-US" sz="13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300" dirty="0"/>
          </a:p>
          <a:p>
            <a:r>
              <a:rPr lang="en-US" sz="1300" b="1" dirty="0">
                <a:solidFill>
                  <a:srgbClr val="FFFF00"/>
                </a:solidFill>
              </a:rPr>
              <a:t>Is it possible that such thinking is present among us as well?</a:t>
            </a:r>
          </a:p>
          <a:p>
            <a:r>
              <a:rPr lang="en-US" sz="1300" b="1" dirty="0">
                <a:solidFill>
                  <a:schemeClr val="bg1"/>
                </a:solidFill>
              </a:rPr>
              <a:t>Do we believe that some in the church have more responsibility to live a consecrated, dedicated life than do others?</a:t>
            </a:r>
          </a:p>
          <a:p>
            <a:endParaRPr lang="en-US" sz="1300" dirty="0"/>
          </a:p>
          <a:p>
            <a:r>
              <a:rPr lang="en-US" sz="1300" b="1" dirty="0">
                <a:solidFill>
                  <a:schemeClr val="bg1"/>
                </a:solidFill>
              </a:rPr>
              <a:t>The Ultimate Danger of Clericalism?</a:t>
            </a:r>
          </a:p>
          <a:p>
            <a:endParaRPr lang="en-US" sz="1300" b="1" dirty="0">
              <a:solidFill>
                <a:schemeClr val="bg1"/>
              </a:solidFill>
            </a:endParaRPr>
          </a:p>
          <a:p>
            <a:endParaRPr lang="en-US" sz="1300" b="1" dirty="0">
              <a:solidFill>
                <a:schemeClr val="bg1"/>
              </a:solidFill>
            </a:endParaRPr>
          </a:p>
          <a:p>
            <a:pPr marL="1263597" indent="-60411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FFFF00"/>
                </a:solidFill>
              </a:rPr>
              <a:t>It gives an excuse for lukewarmness</a:t>
            </a:r>
          </a:p>
          <a:p>
            <a:pPr marL="1263597" indent="-604110">
              <a:buFont typeface="Arial" panose="020B0604020202020204" pitchFamily="34" charset="0"/>
              <a:buChar char="•"/>
            </a:pPr>
            <a:r>
              <a:rPr lang="en-US" sz="1300" b="1" dirty="0">
                <a:solidFill>
                  <a:srgbClr val="FFFF00"/>
                </a:solidFill>
              </a:rPr>
              <a:t>It keeps the church from growing</a:t>
            </a:r>
          </a:p>
          <a:p>
            <a:pPr marL="604110" indent="-604110">
              <a:buFont typeface="Arial" panose="020B0604020202020204" pitchFamily="34" charset="0"/>
              <a:buChar char="•"/>
            </a:pPr>
            <a:endParaRPr lang="en-US" b="1" dirty="0">
              <a:solidFill>
                <a:srgbClr val="FFFF00"/>
              </a:solidFill>
            </a:endParaRPr>
          </a:p>
          <a:p>
            <a:r>
              <a:rPr lang="en-US" sz="1700" b="1" dirty="0">
                <a:solidFill>
                  <a:schemeClr val="bg1"/>
                </a:solidFill>
              </a:rPr>
              <a:t>Are you part of the problem? Or part of the solution!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F35BD2-61E0-410B-8C23-9244ACEB58AD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097529-4F6E-6B88-33F2-6D9712422EA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10/23/2022 am class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4095B8-44C1-12B2-A213-E669E32D2AD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10E767FB-C7A0-6D24-BF0F-DC86392E1273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Fall 2022 Gospel Meeting</a:t>
            </a:r>
          </a:p>
        </p:txBody>
      </p:sp>
    </p:spTree>
    <p:extLst>
      <p:ext uri="{BB962C8B-B14F-4D97-AF65-F5344CB8AC3E}">
        <p14:creationId xmlns:p14="http://schemas.microsoft.com/office/powerpoint/2010/main" val="1434278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Always included the word of God.</a:t>
            </a:r>
          </a:p>
          <a:p>
            <a:r>
              <a:rPr lang="en-US" dirty="0"/>
              <a:t>Restore God’s functions and roles.</a:t>
            </a:r>
          </a:p>
          <a:p>
            <a:r>
              <a:rPr lang="en-US" dirty="0"/>
              <a:t>Josiah - restored temple first, what if step 2 never took place? (Finding the lost scroll) Step 3, weep and mourn. Step 4 purge the sin. </a:t>
            </a:r>
          </a:p>
          <a:p>
            <a:r>
              <a:rPr lang="en-US" dirty="0"/>
              <a:t>What were kings to do with the Law? Deut. 17:18-19</a:t>
            </a:r>
          </a:p>
          <a:p>
            <a:endParaRPr lang="en-US" dirty="0"/>
          </a:p>
          <a:p>
            <a:r>
              <a:rPr lang="en-US" dirty="0"/>
              <a:t>16 years between the stopping of the building of the temple and the resumption. Ezra 4:24-5:2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F35BD2-61E0-410B-8C23-9244ACEB58AD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A309E9-8786-254A-C052-150CE8047A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10/23/2022 am class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A9D793-00CD-6E6C-D4DA-3C768D35F8E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Chris Simmons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22E3D662-FFF2-7722-6538-EF3A464AAA53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Fall 2022 Gospel Meeting</a:t>
            </a:r>
          </a:p>
        </p:txBody>
      </p:sp>
    </p:spTree>
    <p:extLst>
      <p:ext uri="{BB962C8B-B14F-4D97-AF65-F5344CB8AC3E}">
        <p14:creationId xmlns:p14="http://schemas.microsoft.com/office/powerpoint/2010/main" val="1091599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smtClean="0"/>
              <a:t>10/28/2022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68638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smtClean="0"/>
              <a:t>10/28/2022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269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smtClean="0"/>
              <a:t>10/28/2022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417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smtClean="0"/>
              <a:t>10/28/2022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841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smtClean="0"/>
              <a:t>10/28/2022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20030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smtClean="0"/>
              <a:t>10/28/2022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03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smtClean="0"/>
              <a:t>10/28/2022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94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smtClean="0"/>
              <a:t>10/28/2022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889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smtClean="0"/>
              <a:t>10/28/2022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970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smtClean="0"/>
              <a:t>10/28/2022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324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smtClean="0"/>
              <a:t>10/28/2022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322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smtClean="0"/>
              <a:t>10/28/2022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1331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A36FF-2EE0-5BEF-F3C6-3C094EBED3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2960" y="3177105"/>
            <a:ext cx="7543800" cy="1148007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Agents of Change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341669-3B9D-97F5-8662-1B2CC98677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867930"/>
          </a:xfrm>
        </p:spPr>
        <p:txBody>
          <a:bodyPr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How God’s servants can bring about positive change</a:t>
            </a:r>
          </a:p>
        </p:txBody>
      </p:sp>
    </p:spTree>
    <p:extLst>
      <p:ext uri="{BB962C8B-B14F-4D97-AF65-F5344CB8AC3E}">
        <p14:creationId xmlns:p14="http://schemas.microsoft.com/office/powerpoint/2010/main" val="493900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19617-439C-39E1-BBBD-B07031BE3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1011650"/>
            <a:ext cx="7543800" cy="725711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What Kind of Change?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B7D5C-5EB5-2E79-5EF1-E4E6B4A90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3"/>
            <a:ext cx="8010798" cy="2906437"/>
          </a:xfrm>
        </p:spPr>
        <p:txBody>
          <a:bodyPr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What kind of “</a:t>
            </a:r>
            <a:r>
              <a:rPr lang="en-US" sz="2800" b="1" i="1" dirty="0">
                <a:solidFill>
                  <a:schemeClr val="tx1"/>
                </a:solidFill>
              </a:rPr>
              <a:t>change</a:t>
            </a:r>
            <a:r>
              <a:rPr lang="en-US" sz="2800" dirty="0">
                <a:solidFill>
                  <a:schemeClr val="tx1"/>
                </a:solidFill>
              </a:rPr>
              <a:t>” is being talked about here?</a:t>
            </a:r>
          </a:p>
          <a:p>
            <a:r>
              <a:rPr lang="en-US" sz="2800" dirty="0">
                <a:solidFill>
                  <a:schemeClr val="tx1"/>
                </a:solidFill>
              </a:rPr>
              <a:t>Warning! Be careful of those </a:t>
            </a:r>
            <a:r>
              <a:rPr lang="en-US" sz="2800" i="1" dirty="0">
                <a:solidFill>
                  <a:schemeClr val="tx1"/>
                </a:solidFill>
              </a:rPr>
              <a:t>“</a:t>
            </a:r>
            <a:r>
              <a:rPr lang="en-US" sz="2800" b="1" i="1" dirty="0">
                <a:solidFill>
                  <a:schemeClr val="tx1"/>
                </a:solidFill>
              </a:rPr>
              <a:t>given to change</a:t>
            </a:r>
            <a:r>
              <a:rPr lang="en-US" sz="2800" i="1" dirty="0">
                <a:solidFill>
                  <a:schemeClr val="tx1"/>
                </a:solidFill>
              </a:rPr>
              <a:t>.” </a:t>
            </a:r>
            <a:r>
              <a:rPr lang="en-US" dirty="0">
                <a:solidFill>
                  <a:schemeClr val="tx1"/>
                </a:solidFill>
              </a:rPr>
              <a:t>(Proverbs 24:21)</a:t>
            </a:r>
          </a:p>
          <a:p>
            <a:pPr marL="0" indent="0">
              <a:buClrTx/>
              <a:buNone/>
            </a:pPr>
            <a:r>
              <a:rPr lang="en-US" sz="2800" dirty="0">
                <a:solidFill>
                  <a:schemeClr val="tx1"/>
                </a:solidFill>
              </a:rPr>
              <a:t>We need to talk about “</a:t>
            </a:r>
            <a:r>
              <a:rPr lang="en-US" sz="2800" b="1" i="1" dirty="0">
                <a:solidFill>
                  <a:schemeClr val="tx1"/>
                </a:solidFill>
              </a:rPr>
              <a:t>traditions</a:t>
            </a:r>
            <a:r>
              <a:rPr lang="en-US" sz="2800" dirty="0">
                <a:solidFill>
                  <a:schemeClr val="tx1"/>
                </a:solidFill>
              </a:rPr>
              <a:t>”…</a:t>
            </a:r>
            <a:endParaRPr lang="en-US" dirty="0">
              <a:solidFill>
                <a:schemeClr val="tx1"/>
              </a:solidFill>
            </a:endParaRPr>
          </a:p>
          <a:p>
            <a:pPr marL="395669" lvl="1" indent="-176213">
              <a:buClrTx/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chemeClr val="tx1"/>
                </a:solidFill>
              </a:rPr>
              <a:t>Traditions</a:t>
            </a:r>
            <a:r>
              <a:rPr lang="en-US" sz="2800" dirty="0">
                <a:solidFill>
                  <a:schemeClr val="tx1"/>
                </a:solidFill>
              </a:rPr>
              <a:t> to be </a:t>
            </a:r>
            <a:r>
              <a:rPr lang="en-US" sz="2800" b="1" dirty="0">
                <a:solidFill>
                  <a:schemeClr val="tx1"/>
                </a:solidFill>
              </a:rPr>
              <a:t>avoided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r>
              <a:rPr lang="en-US" sz="2000" dirty="0">
                <a:solidFill>
                  <a:schemeClr val="tx1"/>
                </a:solidFill>
              </a:rPr>
              <a:t>(Mark 7:3-9; Colossians 2:8)</a:t>
            </a:r>
          </a:p>
          <a:p>
            <a:pPr marL="395669" lvl="1" indent="-176213">
              <a:buClrTx/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chemeClr val="tx1"/>
                </a:solidFill>
              </a:rPr>
              <a:t>Traditions</a:t>
            </a:r>
            <a:r>
              <a:rPr lang="en-US" sz="2800" dirty="0">
                <a:solidFill>
                  <a:schemeClr val="tx1"/>
                </a:solidFill>
              </a:rPr>
              <a:t> to be </a:t>
            </a:r>
            <a:r>
              <a:rPr lang="en-US" sz="2800" b="1" dirty="0">
                <a:solidFill>
                  <a:schemeClr val="tx1"/>
                </a:solidFill>
              </a:rPr>
              <a:t>held on to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r>
              <a:rPr lang="en-US" sz="2000" dirty="0">
                <a:solidFill>
                  <a:schemeClr val="tx1"/>
                </a:solidFill>
              </a:rPr>
              <a:t>(2 Thessalonians 2:15; 3:6)</a:t>
            </a:r>
          </a:p>
        </p:txBody>
      </p:sp>
    </p:spTree>
    <p:extLst>
      <p:ext uri="{BB962C8B-B14F-4D97-AF65-F5344CB8AC3E}">
        <p14:creationId xmlns:p14="http://schemas.microsoft.com/office/powerpoint/2010/main" val="2770699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19617-439C-39E1-BBBD-B07031BE3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1011650"/>
            <a:ext cx="7543800" cy="725711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Why Is Change Needed?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B7D5C-5EB5-2E79-5EF1-E4E6B4A90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35" y="2241551"/>
            <a:ext cx="9049730" cy="3013133"/>
          </a:xfrm>
        </p:spPr>
        <p:txBody>
          <a:bodyPr wrap="square">
            <a:spAutoFit/>
          </a:bodyPr>
          <a:lstStyle/>
          <a:p>
            <a:r>
              <a:rPr lang="en-US" sz="3000" b="1" dirty="0">
                <a:solidFill>
                  <a:schemeClr val="tx1"/>
                </a:solidFill>
              </a:rPr>
              <a:t>Because times are different?</a:t>
            </a:r>
            <a:r>
              <a:rPr lang="en-US" sz="2600" b="1" dirty="0">
                <a:solidFill>
                  <a:schemeClr val="tx1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(Ecclesiastes 1-2; Psalms 42:4)</a:t>
            </a:r>
          </a:p>
          <a:p>
            <a:r>
              <a:rPr lang="en-US" sz="3000" b="1" dirty="0">
                <a:solidFill>
                  <a:schemeClr val="tx1"/>
                </a:solidFill>
              </a:rPr>
              <a:t>Because standards are different?</a:t>
            </a:r>
            <a:r>
              <a:rPr lang="en-US" sz="2600" b="1" dirty="0">
                <a:solidFill>
                  <a:schemeClr val="tx1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(Isaiah 5:20; </a:t>
            </a:r>
            <a:br>
              <a:rPr lang="en-US" sz="2600" dirty="0">
                <a:solidFill>
                  <a:schemeClr val="tx1"/>
                </a:solidFill>
              </a:rPr>
            </a:br>
            <a:r>
              <a:rPr lang="en-US" sz="2600" dirty="0">
                <a:solidFill>
                  <a:schemeClr val="tx1"/>
                </a:solidFill>
              </a:rPr>
              <a:t>Jeremiah 6:16; 2 Timothy 3:16-17; 1 Peter 1:22-25)</a:t>
            </a:r>
          </a:p>
          <a:p>
            <a:r>
              <a:rPr lang="en-US" sz="3000" b="1" dirty="0">
                <a:solidFill>
                  <a:schemeClr val="tx1"/>
                </a:solidFill>
              </a:rPr>
              <a:t>Because people are different?</a:t>
            </a:r>
            <a:r>
              <a:rPr lang="en-US" sz="2600" b="1" dirty="0">
                <a:solidFill>
                  <a:schemeClr val="tx1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(Romans 3:23; Psalms 143:1-2)</a:t>
            </a:r>
          </a:p>
          <a:p>
            <a:r>
              <a:rPr lang="en-US" sz="3000" b="1" dirty="0">
                <a:solidFill>
                  <a:schemeClr val="tx1"/>
                </a:solidFill>
              </a:rPr>
              <a:t>Because sin is progressive, pervasive, and unrelenting?</a:t>
            </a:r>
            <a:r>
              <a:rPr lang="en-US" sz="2600" b="1" dirty="0">
                <a:solidFill>
                  <a:schemeClr val="tx1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(Genesis 6:18-19; 2 Timothy 3)</a:t>
            </a:r>
          </a:p>
        </p:txBody>
      </p:sp>
    </p:spTree>
    <p:extLst>
      <p:ext uri="{BB962C8B-B14F-4D97-AF65-F5344CB8AC3E}">
        <p14:creationId xmlns:p14="http://schemas.microsoft.com/office/powerpoint/2010/main" val="329789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19617-439C-39E1-BBBD-B07031BE3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1011650"/>
            <a:ext cx="7543800" cy="725711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What Kind of Change?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B7D5C-5EB5-2E79-5EF1-E4E6B4A90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910443"/>
            <a:ext cx="8174083" cy="3988784"/>
          </a:xfrm>
        </p:spPr>
        <p:txBody>
          <a:bodyPr>
            <a:spAutoFit/>
          </a:bodyPr>
          <a:lstStyle/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chemeClr val="tx1"/>
                </a:solidFill>
              </a:rPr>
              <a:t>Change back to God’s standards and will</a:t>
            </a:r>
            <a:r>
              <a:rPr lang="en-US" sz="2800" dirty="0">
                <a:solidFill>
                  <a:schemeClr val="tx1"/>
                </a:solidFill>
              </a:rPr>
              <a:t>!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Seeking the “</a:t>
            </a:r>
            <a:r>
              <a:rPr lang="en-US" sz="2800" b="1" i="1" dirty="0">
                <a:solidFill>
                  <a:schemeClr val="tx1"/>
                </a:solidFill>
              </a:rPr>
              <a:t>ancient paths</a:t>
            </a:r>
            <a:r>
              <a:rPr lang="en-US" sz="2800" i="1" dirty="0">
                <a:solidFill>
                  <a:schemeClr val="tx1"/>
                </a:solidFill>
              </a:rPr>
              <a:t>.</a:t>
            </a:r>
            <a:r>
              <a:rPr lang="en-US" sz="2800" dirty="0">
                <a:solidFill>
                  <a:schemeClr val="tx1"/>
                </a:solidFill>
              </a:rPr>
              <a:t>” </a:t>
            </a:r>
            <a:r>
              <a:rPr lang="en-US" sz="2400" dirty="0">
                <a:solidFill>
                  <a:schemeClr val="tx1"/>
                </a:solidFill>
              </a:rPr>
              <a:t>(Jeremiah 6:16)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What does “</a:t>
            </a:r>
            <a:r>
              <a:rPr lang="en-US" sz="2800" b="1" i="1" dirty="0">
                <a:solidFill>
                  <a:schemeClr val="tx1"/>
                </a:solidFill>
              </a:rPr>
              <a:t>ancient</a:t>
            </a:r>
            <a:r>
              <a:rPr lang="en-US" sz="2800" dirty="0">
                <a:solidFill>
                  <a:schemeClr val="tx1"/>
                </a:solidFill>
              </a:rPr>
              <a:t>” really mean?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chemeClr val="tx1"/>
                </a:solidFill>
              </a:rPr>
              <a:t>How did we get here</a:t>
            </a:r>
            <a:r>
              <a:rPr lang="en-US" sz="2800" dirty="0">
                <a:solidFill>
                  <a:schemeClr val="tx1"/>
                </a:solidFill>
              </a:rPr>
              <a:t>? </a:t>
            </a:r>
            <a:r>
              <a:rPr lang="en-US" sz="2400" dirty="0">
                <a:solidFill>
                  <a:schemeClr val="tx1"/>
                </a:solidFill>
              </a:rPr>
              <a:t>(Hebrews 2:1; cf. Isaiah 5:20;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Psalms 42:4; Ephesians 5:7-16)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chemeClr val="tx1"/>
                </a:solidFill>
              </a:rPr>
              <a:t>So how do we get back</a:t>
            </a:r>
            <a:r>
              <a:rPr lang="en-US" sz="2800" dirty="0">
                <a:solidFill>
                  <a:schemeClr val="tx1"/>
                </a:solidFill>
              </a:rPr>
              <a:t> “</a:t>
            </a:r>
            <a:r>
              <a:rPr lang="en-US" sz="2800" b="1" dirty="0">
                <a:solidFill>
                  <a:schemeClr val="tx1"/>
                </a:solidFill>
              </a:rPr>
              <a:t>there</a:t>
            </a:r>
            <a:r>
              <a:rPr lang="en-US" sz="2800" dirty="0">
                <a:solidFill>
                  <a:schemeClr val="tx1"/>
                </a:solidFill>
              </a:rPr>
              <a:t>”? What does “there” look like? (Who’s responsible?)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chemeClr val="tx1"/>
                </a:solidFill>
              </a:rPr>
              <a:t>Where does it begin</a:t>
            </a:r>
            <a:r>
              <a:rPr lang="en-US" sz="2800" dirty="0">
                <a:solidFill>
                  <a:schemeClr val="tx1"/>
                </a:solidFill>
              </a:rPr>
              <a:t>? (Matthew 15:18-20)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chemeClr val="tx1"/>
                </a:solidFill>
              </a:rPr>
              <a:t>How do we change hearts</a:t>
            </a:r>
            <a:r>
              <a:rPr lang="en-US" sz="2800" dirty="0">
                <a:solidFill>
                  <a:schemeClr val="tx1"/>
                </a:solidFill>
              </a:rPr>
              <a:t>? What? Who?</a:t>
            </a:r>
          </a:p>
        </p:txBody>
      </p:sp>
    </p:spTree>
    <p:extLst>
      <p:ext uri="{BB962C8B-B14F-4D97-AF65-F5344CB8AC3E}">
        <p14:creationId xmlns:p14="http://schemas.microsoft.com/office/powerpoint/2010/main" val="284807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19617-439C-39E1-BBBD-B07031BE3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1011650"/>
            <a:ext cx="7543800" cy="725711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Who’s Responsible?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B7D5C-5EB5-2E79-5EF1-E4E6B4A90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352506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tx1"/>
                </a:solidFill>
              </a:rPr>
              <a:t>Politicians?</a:t>
            </a:r>
            <a:r>
              <a:rPr lang="en-US" sz="3000" b="1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(Proverbs 14:34; 1 Timothy 2:2)</a:t>
            </a:r>
            <a:endParaRPr lang="en-US" sz="3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chemeClr val="tx1"/>
                </a:solidFill>
              </a:rPr>
              <a:t>Clergy/laity? </a:t>
            </a:r>
            <a:r>
              <a:rPr lang="en-US" sz="2400" dirty="0">
                <a:solidFill>
                  <a:schemeClr val="tx1"/>
                </a:solidFill>
              </a:rPr>
              <a:t>(What does that mean?)</a:t>
            </a:r>
            <a:endParaRPr lang="en-US" sz="3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chemeClr val="tx1"/>
                </a:solidFill>
              </a:rPr>
              <a:t>All members? </a:t>
            </a:r>
            <a:r>
              <a:rPr lang="en-US" sz="2400" dirty="0">
                <a:solidFill>
                  <a:schemeClr val="tx1"/>
                </a:solidFill>
              </a:rPr>
              <a:t>(Ephesians 4:11-16)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tx1"/>
                </a:solidFill>
              </a:rPr>
              <a:t>Am I part of the problem?</a:t>
            </a:r>
          </a:p>
          <a:p>
            <a:pPr marL="0" indent="0">
              <a:buNone/>
            </a:pPr>
            <a:r>
              <a:rPr lang="en-US" sz="4400" b="1" dirty="0">
                <a:solidFill>
                  <a:schemeClr val="tx1"/>
                </a:solidFill>
              </a:rPr>
              <a:t>Am I part of the solution?</a:t>
            </a:r>
            <a:endParaRPr lang="en-US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865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FB962-1314-37DC-8897-6D4CC793D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939" y="383785"/>
            <a:ext cx="8511982" cy="1353576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Biblical Case Studies …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How Did They Bring About Change?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74366-D977-BB7A-19B4-0F7E500CF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926770"/>
            <a:ext cx="8018962" cy="4189865"/>
          </a:xfrm>
        </p:spPr>
        <p:txBody>
          <a:bodyPr>
            <a:spAutoFit/>
          </a:bodyPr>
          <a:lstStyle/>
          <a:p>
            <a:pPr marL="342900" indent="-342900">
              <a:buClr>
                <a:schemeClr val="tx1"/>
              </a:buClr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Jehoshaphat </a:t>
            </a:r>
            <a:r>
              <a:rPr lang="en-US" sz="2800" dirty="0">
                <a:solidFill>
                  <a:schemeClr val="tx1"/>
                </a:solidFill>
              </a:rPr>
              <a:t>(How did he negate his ability to bring about reforms?) (2 Chronicles 17:3-9; 18:1-2; 6-9; 19:1-4; 20:1-12; 20:31-37)</a:t>
            </a:r>
          </a:p>
          <a:p>
            <a:pPr marL="342900" indent="-342900">
              <a:buClr>
                <a:schemeClr val="tx1"/>
              </a:buClr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Josiah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(2 Kings 21-23; after generations of spiritual neglect)</a:t>
            </a:r>
          </a:p>
          <a:p>
            <a:pPr marL="342900" indent="-342900">
              <a:buClr>
                <a:schemeClr val="tx1"/>
              </a:buClr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Ezra, Haggai, Zechariah, Nehemiah</a:t>
            </a:r>
            <a:r>
              <a:rPr lang="en-US" sz="2400" b="1" dirty="0">
                <a:solidFill>
                  <a:schemeClr val="tx1"/>
                </a:solidFill>
              </a:rPr>
              <a:t>. </a:t>
            </a:r>
            <a:r>
              <a:rPr lang="en-US" sz="2400" dirty="0">
                <a:solidFill>
                  <a:schemeClr val="tx1"/>
                </a:solidFill>
              </a:rPr>
              <a:t>(Ezra 5:1-2;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Haggai 1:1-5; Ezra 5:8-12)</a:t>
            </a:r>
          </a:p>
          <a:p>
            <a:pPr marL="342900" indent="-342900">
              <a:buClr>
                <a:schemeClr val="tx1"/>
              </a:buClr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Paul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(cf. 2 Corinthians 12:15; 1 Corinthians 9:23; Acts 26:24; those who knew him thought he’d gone mad!)</a:t>
            </a:r>
          </a:p>
          <a:p>
            <a:pPr marL="342900" indent="-342900">
              <a:buClr>
                <a:schemeClr val="tx1"/>
              </a:buClr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Jesus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(willing to sacrifice all!)</a:t>
            </a:r>
          </a:p>
        </p:txBody>
      </p:sp>
    </p:spTree>
    <p:extLst>
      <p:ext uri="{BB962C8B-B14F-4D97-AF65-F5344CB8AC3E}">
        <p14:creationId xmlns:p14="http://schemas.microsoft.com/office/powerpoint/2010/main" val="23574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19617-439C-39E1-BBBD-B07031BE3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" y="61816"/>
            <a:ext cx="8092440" cy="135357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How Do We Bring About The Changes Needed?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B7D5C-5EB5-2E79-5EF1-E4E6B4A90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" y="1845733"/>
            <a:ext cx="8258991" cy="4626908"/>
          </a:xfrm>
        </p:spPr>
        <p:txBody>
          <a:bodyPr>
            <a:spAutoFit/>
          </a:bodyPr>
          <a:lstStyle/>
          <a:p>
            <a:pPr marL="342900" indent="-342900">
              <a:buClr>
                <a:schemeClr val="tx1"/>
              </a:buClr>
              <a:buAutoNum type="arabicPeriod"/>
            </a:pPr>
            <a:r>
              <a:rPr lang="en-US" sz="2700" b="1" dirty="0">
                <a:solidFill>
                  <a:schemeClr val="tx1"/>
                </a:solidFill>
              </a:rPr>
              <a:t>Be personally responsible </a:t>
            </a:r>
            <a:r>
              <a:rPr lang="en-US" sz="2700" dirty="0">
                <a:solidFill>
                  <a:schemeClr val="tx1"/>
                </a:solidFill>
              </a:rPr>
              <a:t>and “</a:t>
            </a:r>
            <a:r>
              <a:rPr lang="en-US" sz="2700" b="1" i="1" dirty="0">
                <a:solidFill>
                  <a:schemeClr val="tx1"/>
                </a:solidFill>
              </a:rPr>
              <a:t>live the change</a:t>
            </a:r>
            <a:r>
              <a:rPr lang="en-US" sz="2700" dirty="0">
                <a:solidFill>
                  <a:schemeClr val="tx1"/>
                </a:solidFill>
              </a:rPr>
              <a:t>” boldly and courageously. (Nehemiah; Daniel 9:4-11; Isaiah 6:8)</a:t>
            </a:r>
          </a:p>
          <a:p>
            <a:pPr marL="342900" indent="-342900">
              <a:buClr>
                <a:schemeClr val="tx1"/>
              </a:buClr>
              <a:buFont typeface="Calibri" panose="020F0502020204030204" pitchFamily="34" charset="0"/>
              <a:buAutoNum type="arabicPeriod"/>
            </a:pPr>
            <a:r>
              <a:rPr lang="en-US" sz="2700" b="1" dirty="0">
                <a:solidFill>
                  <a:schemeClr val="tx1"/>
                </a:solidFill>
              </a:rPr>
              <a:t>Dare to be different</a:t>
            </a:r>
            <a:r>
              <a:rPr lang="en-US" sz="2700" dirty="0">
                <a:solidFill>
                  <a:schemeClr val="tx1"/>
                </a:solidFill>
              </a:rPr>
              <a:t>! Stop the moral “drift” by returning to God’s standard.</a:t>
            </a:r>
          </a:p>
          <a:p>
            <a:pPr marL="342900" indent="-342900">
              <a:buClr>
                <a:schemeClr val="tx1"/>
              </a:buClr>
              <a:buAutoNum type="arabicPeriod"/>
            </a:pPr>
            <a:r>
              <a:rPr lang="en-US" sz="2700" b="1" dirty="0">
                <a:solidFill>
                  <a:schemeClr val="tx1"/>
                </a:solidFill>
              </a:rPr>
              <a:t>Look for open doors</a:t>
            </a:r>
            <a:r>
              <a:rPr lang="en-US" sz="2700" dirty="0">
                <a:solidFill>
                  <a:schemeClr val="tx1"/>
                </a:solidFill>
              </a:rPr>
              <a:t>. (Colossians 4:3-6)</a:t>
            </a:r>
          </a:p>
          <a:p>
            <a:pPr marL="562356" lvl="1" indent="-342900">
              <a:buClr>
                <a:schemeClr val="tx1"/>
              </a:buClr>
            </a:pPr>
            <a:r>
              <a:rPr lang="en-US" sz="2700" dirty="0">
                <a:solidFill>
                  <a:schemeClr val="tx1"/>
                </a:solidFill>
              </a:rPr>
              <a:t>Pray for them, pray we’ll recognize them, pray we’ll make the most of them.</a:t>
            </a:r>
          </a:p>
          <a:p>
            <a:pPr marL="342900" indent="-342900">
              <a:buClr>
                <a:schemeClr val="tx1"/>
              </a:buClr>
              <a:buFont typeface="Calibri" panose="020F0502020204030204" pitchFamily="34" charset="0"/>
              <a:buAutoNum type="arabicPeriod"/>
            </a:pPr>
            <a:r>
              <a:rPr lang="en-US" sz="2700" b="1" dirty="0">
                <a:solidFill>
                  <a:schemeClr val="tx1"/>
                </a:solidFill>
              </a:rPr>
              <a:t>Outwork our opponent(s)</a:t>
            </a:r>
            <a:r>
              <a:rPr lang="en-US" sz="2700" dirty="0">
                <a:solidFill>
                  <a:schemeClr val="tx1"/>
                </a:solidFill>
              </a:rPr>
              <a:t>. (1 Peter 5:8)</a:t>
            </a:r>
          </a:p>
          <a:p>
            <a:pPr marL="342900" indent="-342900">
              <a:buClr>
                <a:schemeClr val="tx1"/>
              </a:buClr>
              <a:buAutoNum type="arabicPeriod"/>
            </a:pPr>
            <a:r>
              <a:rPr lang="en-US" sz="2700" b="1" dirty="0">
                <a:solidFill>
                  <a:schemeClr val="tx1"/>
                </a:solidFill>
              </a:rPr>
              <a:t>Persuade others using God’s power</a:t>
            </a:r>
            <a:r>
              <a:rPr lang="en-US" sz="2700" dirty="0">
                <a:solidFill>
                  <a:schemeClr val="tx1"/>
                </a:solidFill>
              </a:rPr>
              <a:t>. (Acts 17:1-3, 17; 18:4; 1 Peter 3:15; 2 Timothy 3:16-17)</a:t>
            </a:r>
          </a:p>
        </p:txBody>
      </p:sp>
    </p:spTree>
    <p:extLst>
      <p:ext uri="{BB962C8B-B14F-4D97-AF65-F5344CB8AC3E}">
        <p14:creationId xmlns:p14="http://schemas.microsoft.com/office/powerpoint/2010/main" val="104828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B7D5C-5EB5-2E79-5EF1-E4E6B4A90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87" y="1743959"/>
            <a:ext cx="8993171" cy="4825937"/>
          </a:xfrm>
        </p:spPr>
        <p:txBody>
          <a:bodyPr wrap="square">
            <a:spAutoFit/>
          </a:bodyPr>
          <a:lstStyle/>
          <a:p>
            <a:pPr marL="342900" indent="-342900">
              <a:spcAft>
                <a:spcPts val="0"/>
              </a:spcAft>
              <a:buClr>
                <a:schemeClr val="tx1"/>
              </a:buClr>
              <a:buAutoNum type="arabicPeriod"/>
            </a:pPr>
            <a:r>
              <a:rPr lang="en-US" sz="2200" b="1" dirty="0"/>
              <a:t>Influencers and Followers </a:t>
            </a:r>
            <a:r>
              <a:rPr lang="en-US" sz="2200" dirty="0"/>
              <a:t>– Pay close attention to who is influencing us and focus on influencing others.</a:t>
            </a:r>
          </a:p>
          <a:p>
            <a:pPr marL="342900" indent="-342900">
              <a:spcAft>
                <a:spcPts val="0"/>
              </a:spcAft>
              <a:buClr>
                <a:schemeClr val="tx1"/>
              </a:buClr>
              <a:buAutoNum type="arabicPeriod"/>
            </a:pPr>
            <a:r>
              <a:rPr lang="en-US" sz="2200" b="1" dirty="0"/>
              <a:t>Demands of discipleship </a:t>
            </a:r>
            <a:r>
              <a:rPr lang="en-US" sz="2200" dirty="0"/>
              <a:t>– Learn what true discipleship to Jesus Christ is and how God can work through us.</a:t>
            </a:r>
          </a:p>
          <a:p>
            <a:pPr marL="342900" indent="-342900">
              <a:spcAft>
                <a:spcPts val="0"/>
              </a:spcAft>
              <a:buClr>
                <a:schemeClr val="tx1"/>
              </a:buClr>
              <a:buAutoNum type="arabicPeriod"/>
            </a:pPr>
            <a:r>
              <a:rPr lang="en-US" sz="2200" b="1" dirty="0"/>
              <a:t>Salt and Light </a:t>
            </a:r>
            <a:r>
              <a:rPr lang="en-US" sz="2200" dirty="0"/>
              <a:t>– having the courage to dare to be different and become a preserving influence.</a:t>
            </a:r>
          </a:p>
          <a:p>
            <a:pPr marL="342900" indent="-342900">
              <a:spcAft>
                <a:spcPts val="0"/>
              </a:spcAft>
              <a:buClr>
                <a:schemeClr val="tx1"/>
              </a:buClr>
              <a:buAutoNum type="arabicPeriod"/>
            </a:pPr>
            <a:r>
              <a:rPr lang="en-US" sz="2200" b="1" dirty="0"/>
              <a:t>Don’t Despise The Day of Small Things </a:t>
            </a:r>
            <a:r>
              <a:rPr lang="en-US" sz="2200" dirty="0"/>
              <a:t>– learning to make the most of what seems to be insignificant.</a:t>
            </a:r>
          </a:p>
          <a:p>
            <a:pPr marL="342900" indent="-342900">
              <a:spcAft>
                <a:spcPts val="0"/>
              </a:spcAft>
              <a:buClr>
                <a:schemeClr val="tx1"/>
              </a:buClr>
              <a:buAutoNum type="arabicPeriod"/>
            </a:pPr>
            <a:r>
              <a:rPr lang="en-US" sz="2200" b="1" dirty="0"/>
              <a:t>Excuses and Reasons </a:t>
            </a:r>
            <a:r>
              <a:rPr lang="en-US" sz="2200" dirty="0"/>
              <a:t>– why can’t we be an influence for good and change the world?</a:t>
            </a:r>
          </a:p>
          <a:p>
            <a:pPr marL="342900" indent="-342900">
              <a:spcAft>
                <a:spcPts val="0"/>
              </a:spcAft>
              <a:buClr>
                <a:schemeClr val="tx1"/>
              </a:buClr>
              <a:buAutoNum type="arabicPeriod"/>
            </a:pPr>
            <a:r>
              <a:rPr lang="en-US" sz="2200" b="1" dirty="0"/>
              <a:t>Influence within the home and family </a:t>
            </a:r>
            <a:r>
              <a:rPr lang="en-US" sz="2200" dirty="0"/>
              <a:t>– change begins at home.</a:t>
            </a:r>
          </a:p>
          <a:p>
            <a:pPr marL="342900" indent="-342900">
              <a:spcAft>
                <a:spcPts val="0"/>
              </a:spcAft>
              <a:buClr>
                <a:schemeClr val="tx1"/>
              </a:buClr>
              <a:buAutoNum type="arabicPeriod"/>
            </a:pPr>
            <a:r>
              <a:rPr lang="en-US" sz="2200" b="1" dirty="0"/>
              <a:t>Spiritual Renewal </a:t>
            </a:r>
            <a:r>
              <a:rPr lang="en-US" sz="2200" dirty="0"/>
              <a:t>– focusing on personal change and growth from within.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75C72E4-246A-CA03-DE66-4ACC4C236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" y="61816"/>
            <a:ext cx="8092440" cy="135357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How Do We Bring About The Changes Needed?</a:t>
            </a:r>
          </a:p>
        </p:txBody>
      </p:sp>
    </p:spTree>
    <p:extLst>
      <p:ext uri="{BB962C8B-B14F-4D97-AF65-F5344CB8AC3E}">
        <p14:creationId xmlns:p14="http://schemas.microsoft.com/office/powerpoint/2010/main" val="1263987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29466</TotalTime>
  <Words>860</Words>
  <Application>Microsoft Office PowerPoint</Application>
  <PresentationFormat>On-screen Show (4:3)</PresentationFormat>
  <Paragraphs>79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Retrospect</vt:lpstr>
      <vt:lpstr>Agents of Change</vt:lpstr>
      <vt:lpstr>What Kind of Change?</vt:lpstr>
      <vt:lpstr>Why Is Change Needed?</vt:lpstr>
      <vt:lpstr>What Kind of Change?</vt:lpstr>
      <vt:lpstr>Who’s Responsible?</vt:lpstr>
      <vt:lpstr>Biblical Case Studies … How Did They Bring About Change?</vt:lpstr>
      <vt:lpstr>How Do We Bring About The Changes Needed?</vt:lpstr>
      <vt:lpstr>How Do We Bring About The Changes Needed?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Agents of Change</dc:title>
  <dc:creator>Chris Simmons</dc:creator>
  <cp:lastModifiedBy>Richard Lidh</cp:lastModifiedBy>
  <cp:revision>15</cp:revision>
  <cp:lastPrinted>2022-10-28T16:26:55Z</cp:lastPrinted>
  <dcterms:created xsi:type="dcterms:W3CDTF">2022-09-12T20:39:24Z</dcterms:created>
  <dcterms:modified xsi:type="dcterms:W3CDTF">2022-10-28T16:27:13Z</dcterms:modified>
</cp:coreProperties>
</file>